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0800"/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 defTabSz="821531">
              <a:defRPr sz="4600"/>
            </a:lvl1pPr>
            <a:lvl2pPr marL="1012472" indent="-567972" defTabSz="821531">
              <a:defRPr sz="4600"/>
            </a:lvl2pPr>
            <a:lvl3pPr marL="1456972" indent="-567972" defTabSz="821531">
              <a:defRPr sz="4600"/>
            </a:lvl3pPr>
            <a:lvl4pPr marL="1901472" indent="-567972" defTabSz="821531">
              <a:defRPr sz="4600"/>
            </a:lvl4pPr>
            <a:lvl5pPr marL="2345972" indent="-567972" defTabSz="821531"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 defTabSz="821531">
              <a:defRPr sz="10800"/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 defTabSz="821531">
              <a:spcBef>
                <a:spcPts val="0"/>
              </a:spcBef>
              <a:buSzTx/>
              <a:buNone/>
              <a:defRPr sz="4200"/>
            </a:lvl1pPr>
            <a:lvl2pPr marL="0" indent="228600" algn="ctr" defTabSz="821531">
              <a:spcBef>
                <a:spcPts val="0"/>
              </a:spcBef>
              <a:buSzTx/>
              <a:buNone/>
              <a:defRPr sz="4200"/>
            </a:lvl2pPr>
            <a:lvl3pPr marL="0" indent="457200" algn="ctr" defTabSz="821531">
              <a:spcBef>
                <a:spcPts val="0"/>
              </a:spcBef>
              <a:buSzTx/>
              <a:buNone/>
              <a:defRPr sz="4200"/>
            </a:lvl3pPr>
            <a:lvl4pPr marL="0" indent="685800" algn="ctr" defTabSz="821531">
              <a:spcBef>
                <a:spcPts val="0"/>
              </a:spcBef>
              <a:buSzTx/>
              <a:buNone/>
              <a:defRPr sz="4200"/>
            </a:lvl4pPr>
            <a:lvl5pPr marL="0" indent="914400" algn="ctr" defTabSz="821531">
              <a:spcBef>
                <a:spcPts val="0"/>
              </a:spcBef>
              <a:buSzTx/>
              <a:buNone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816428" marR="0" indent="-816428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AQ on Pitches / Projects"/>
          <p:cNvSpPr txBox="1"/>
          <p:nvPr/>
        </p:nvSpPr>
        <p:spPr>
          <a:xfrm>
            <a:off x="1270000" y="6515100"/>
            <a:ext cx="1169064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FAQ on Pitches / Projects</a:t>
            </a:r>
          </a:p>
        </p:txBody>
      </p:sp>
      <p:sp>
        <p:nvSpPr>
          <p:cNvPr id="138" name="Pitch prep."/>
          <p:cNvSpPr txBox="1"/>
          <p:nvPr/>
        </p:nvSpPr>
        <p:spPr>
          <a:xfrm>
            <a:off x="1270000" y="4514849"/>
            <a:ext cx="7368921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10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Pitch prep.</a:t>
            </a:r>
          </a:p>
        </p:txBody>
      </p:sp>
      <p:pic>
        <p:nvPicPr>
          <p:cNvPr id="139" name="IMG_5613.jpg" descr="IMG_5613.jpg"/>
          <p:cNvPicPr>
            <a:picLocks noChangeAspect="1"/>
          </p:cNvPicPr>
          <p:nvPr/>
        </p:nvPicPr>
        <p:blipFill>
          <a:blip r:embed="rId2">
            <a:extLst/>
          </a:blip>
          <a:srcRect l="27777" t="0" r="27777" b="0"/>
          <a:stretch>
            <a:fillRect/>
          </a:stretch>
        </p:blipFill>
        <p:spPr>
          <a:xfrm>
            <a:off x="15257462" y="0"/>
            <a:ext cx="9144001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1527073"/>
            <a:ext cx="3253815" cy="1014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nest.pdf" descr="nes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Weekendr"/>
          <p:cNvSpPr txBox="1"/>
          <p:nvPr/>
        </p:nvSpPr>
        <p:spPr>
          <a:xfrm>
            <a:off x="8743632" y="1346958"/>
            <a:ext cx="6896736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10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Weekendr</a:t>
            </a:r>
          </a:p>
        </p:txBody>
      </p:sp>
      <p:sp>
        <p:nvSpPr>
          <p:cNvPr id="232" name="Example of a great pitch"/>
          <p:cNvSpPr txBox="1"/>
          <p:nvPr/>
        </p:nvSpPr>
        <p:spPr>
          <a:xfrm>
            <a:off x="6656734" y="3121306"/>
            <a:ext cx="11070532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 of a great pitch</a:t>
            </a:r>
          </a:p>
        </p:txBody>
      </p:sp>
      <p:pic>
        <p:nvPicPr>
          <p:cNvPr id="233" name="Screenshot 2019-02-08 at 13.32.17.png" descr="Screenshot 2019-02-08 at 13.32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4322" y="4684293"/>
            <a:ext cx="15815356" cy="10100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itch."/>
          <p:cNvSpPr txBox="1"/>
          <p:nvPr/>
        </p:nvSpPr>
        <p:spPr>
          <a:xfrm>
            <a:off x="4244875" y="2208714"/>
            <a:ext cx="3563577" cy="1485901"/>
          </a:xfrm>
          <a:prstGeom prst="rect">
            <a:avLst/>
          </a:prstGeom>
          <a:solidFill>
            <a:srgbClr val="FB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8600">
                <a:solidFill>
                  <a:srgbClr val="FD1015"/>
                </a:solidFill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pitch.</a:t>
            </a:r>
          </a:p>
        </p:txBody>
      </p:sp>
      <p:sp>
        <p:nvSpPr>
          <p:cNvPr id="236" name="Their"/>
          <p:cNvSpPr txBox="1"/>
          <p:nvPr/>
        </p:nvSpPr>
        <p:spPr>
          <a:xfrm>
            <a:off x="1270838" y="2208714"/>
            <a:ext cx="2822957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86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Their</a:t>
            </a:r>
          </a:p>
        </p:txBody>
      </p:sp>
      <p:grpSp>
        <p:nvGrpSpPr>
          <p:cNvPr id="240" name="Group"/>
          <p:cNvGrpSpPr/>
          <p:nvPr/>
        </p:nvGrpSpPr>
        <p:grpSpPr>
          <a:xfrm>
            <a:off x="1032933" y="5148156"/>
            <a:ext cx="7112001" cy="3952453"/>
            <a:chOff x="0" y="0"/>
            <a:chExt cx="7112000" cy="3952451"/>
          </a:xfrm>
        </p:grpSpPr>
        <p:sp>
          <p:nvSpPr>
            <p:cNvPr id="237" name="Rounded Rectangle"/>
            <p:cNvSpPr/>
            <p:nvPr/>
          </p:nvSpPr>
          <p:spPr>
            <a:xfrm>
              <a:off x="0" y="0"/>
              <a:ext cx="7112000" cy="3952452"/>
            </a:xfrm>
            <a:prstGeom prst="roundRect">
              <a:avLst>
                <a:gd name="adj" fmla="val 5068"/>
              </a:avLst>
            </a:prstGeom>
            <a:solidFill>
              <a:srgbClr val="FFFFFF"/>
            </a:solidFill>
            <a:ln w="12700" cap="flat">
              <a:solidFill>
                <a:srgbClr val="000000">
                  <a:alpha val="1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190500" dist="63500" dir="5400000">
                <a:srgbClr val="000000">
                  <a:alpha val="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" name="It takes a whole afternoon to find cheap flights for weekends on comparison sites."/>
            <p:cNvSpPr txBox="1"/>
            <p:nvPr/>
          </p:nvSpPr>
          <p:spPr>
            <a:xfrm>
              <a:off x="495994" y="1497524"/>
              <a:ext cx="6120012" cy="1785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ct val="80000"/>
                </a:lnSpc>
                <a:defRPr baseline="76923" sz="2600">
                  <a:solidFill>
                    <a:srgbClr val="0E0000"/>
                  </a:solidFill>
                  <a:latin typeface="SF Pro Text Regular"/>
                  <a:ea typeface="SF Pro Text Regular"/>
                  <a:cs typeface="SF Pro Text Regular"/>
                  <a:sym typeface="SF Pro Text Regular"/>
                </a:defRPr>
              </a:lvl1pPr>
            </a:lstStyle>
            <a:p>
              <a:pPr/>
              <a:r>
                <a:t>It takes a whole afternoon to find cheap flights for weekends on comparison sites.</a:t>
              </a:r>
            </a:p>
          </p:txBody>
        </p:sp>
        <p:sp>
          <p:nvSpPr>
            <p:cNvPr id="239" name="Pain"/>
            <p:cNvSpPr txBox="1"/>
            <p:nvPr/>
          </p:nvSpPr>
          <p:spPr>
            <a:xfrm>
              <a:off x="495994" y="259297"/>
              <a:ext cx="6120012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ct val="80000"/>
                </a:lnSpc>
                <a:defRPr baseline="40000">
                  <a:solidFill>
                    <a:srgbClr val="0E0000"/>
                  </a:solidFill>
                  <a:latin typeface="SF Pro Text Bold"/>
                  <a:ea typeface="SF Pro Text Bold"/>
                  <a:cs typeface="SF Pro Text Bold"/>
                  <a:sym typeface="SF Pro Text Bold"/>
                </a:defRPr>
              </a:lvl1pPr>
            </a:lstStyle>
            <a:p>
              <a:pPr/>
              <a:r>
                <a:t>Pain</a:t>
              </a:r>
            </a:p>
          </p:txBody>
        </p:sp>
      </p:grpSp>
      <p:pic>
        <p:nvPicPr>
          <p:cNvPr id="241" name="nest.pdf" descr="nes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5" name="Group"/>
          <p:cNvGrpSpPr/>
          <p:nvPr/>
        </p:nvGrpSpPr>
        <p:grpSpPr>
          <a:xfrm>
            <a:off x="8636000" y="5148156"/>
            <a:ext cx="7112000" cy="3952453"/>
            <a:chOff x="0" y="0"/>
            <a:chExt cx="7112000" cy="3952451"/>
          </a:xfrm>
        </p:grpSpPr>
        <p:sp>
          <p:nvSpPr>
            <p:cNvPr id="242" name="Rounded Rectangle"/>
            <p:cNvSpPr/>
            <p:nvPr/>
          </p:nvSpPr>
          <p:spPr>
            <a:xfrm>
              <a:off x="0" y="0"/>
              <a:ext cx="7112000" cy="3952452"/>
            </a:xfrm>
            <a:prstGeom prst="roundRect">
              <a:avLst>
                <a:gd name="adj" fmla="val 5068"/>
              </a:avLst>
            </a:prstGeom>
            <a:solidFill>
              <a:srgbClr val="FFFFFF"/>
            </a:solidFill>
            <a:ln w="12700" cap="flat">
              <a:solidFill>
                <a:srgbClr val="000000">
                  <a:alpha val="1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190500" dist="63500" dir="5400000">
                <a:srgbClr val="000000">
                  <a:alpha val="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" name="Young professional who want to visit a specific city but don’t care which weekend."/>
            <p:cNvSpPr txBox="1"/>
            <p:nvPr/>
          </p:nvSpPr>
          <p:spPr>
            <a:xfrm>
              <a:off x="495994" y="1497524"/>
              <a:ext cx="6120012" cy="1785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ct val="80000"/>
                </a:lnSpc>
                <a:defRPr baseline="76923" sz="2600">
                  <a:solidFill>
                    <a:srgbClr val="0E0000"/>
                  </a:solidFill>
                  <a:latin typeface="SF Pro Text Regular"/>
                  <a:ea typeface="SF Pro Text Regular"/>
                  <a:cs typeface="SF Pro Text Regular"/>
                  <a:sym typeface="SF Pro Text Regular"/>
                </a:defRPr>
              </a:lvl1pPr>
            </a:lstStyle>
            <a:p>
              <a:pPr/>
              <a:r>
                <a:t>Young professional who want to visit a specific city but don’t care which weekend.</a:t>
              </a:r>
            </a:p>
          </p:txBody>
        </p:sp>
        <p:sp>
          <p:nvSpPr>
            <p:cNvPr id="244" name="Target"/>
            <p:cNvSpPr txBox="1"/>
            <p:nvPr/>
          </p:nvSpPr>
          <p:spPr>
            <a:xfrm>
              <a:off x="495994" y="259297"/>
              <a:ext cx="6120012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ct val="80000"/>
                </a:lnSpc>
                <a:defRPr baseline="40000">
                  <a:solidFill>
                    <a:srgbClr val="0E0000"/>
                  </a:solidFill>
                  <a:latin typeface="SF Pro Text Bold"/>
                  <a:ea typeface="SF Pro Text Bold"/>
                  <a:cs typeface="SF Pro Text Bold"/>
                  <a:sym typeface="SF Pro Text Bold"/>
                </a:defRPr>
              </a:lvl1pPr>
            </a:lstStyle>
            <a:p>
              <a:pPr/>
              <a:r>
                <a:t>Target</a:t>
              </a:r>
            </a:p>
          </p:txBody>
        </p:sp>
      </p:grpSp>
      <p:grpSp>
        <p:nvGrpSpPr>
          <p:cNvPr id="249" name="Group"/>
          <p:cNvGrpSpPr/>
          <p:nvPr/>
        </p:nvGrpSpPr>
        <p:grpSpPr>
          <a:xfrm>
            <a:off x="16239066" y="5148156"/>
            <a:ext cx="7112001" cy="3952453"/>
            <a:chOff x="0" y="0"/>
            <a:chExt cx="7112000" cy="3952451"/>
          </a:xfrm>
        </p:grpSpPr>
        <p:sp>
          <p:nvSpPr>
            <p:cNvPr id="246" name="Rounded Rectangle"/>
            <p:cNvSpPr/>
            <p:nvPr/>
          </p:nvSpPr>
          <p:spPr>
            <a:xfrm>
              <a:off x="0" y="0"/>
              <a:ext cx="7112000" cy="3952452"/>
            </a:xfrm>
            <a:prstGeom prst="roundRect">
              <a:avLst>
                <a:gd name="adj" fmla="val 5068"/>
              </a:avLst>
            </a:prstGeom>
            <a:solidFill>
              <a:srgbClr val="FFFFFF"/>
            </a:solidFill>
            <a:ln w="12700" cap="flat">
              <a:solidFill>
                <a:srgbClr val="000000">
                  <a:alpha val="10000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190500" dist="63500" dir="5400000">
                <a:srgbClr val="000000">
                  <a:alpha val="5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Flight comparison site only for long weekends"/>
            <p:cNvSpPr txBox="1"/>
            <p:nvPr/>
          </p:nvSpPr>
          <p:spPr>
            <a:xfrm>
              <a:off x="495994" y="1497524"/>
              <a:ext cx="6120012" cy="1267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>
                <a:lnSpc>
                  <a:spcPct val="80000"/>
                </a:lnSpc>
                <a:defRPr baseline="76923" sz="2600">
                  <a:solidFill>
                    <a:srgbClr val="0E0000"/>
                  </a:solidFill>
                  <a:latin typeface="SF Pro Text Regular"/>
                  <a:ea typeface="SF Pro Text Regular"/>
                  <a:cs typeface="SF Pro Text Regular"/>
                  <a:sym typeface="SF Pro Text Regular"/>
                </a:defRPr>
              </a:lvl1pPr>
            </a:lstStyle>
            <a:p>
              <a:pPr/>
              <a:r>
                <a:t>Flight comparison site only for long weekends</a:t>
              </a:r>
            </a:p>
          </p:txBody>
        </p:sp>
        <p:sp>
          <p:nvSpPr>
            <p:cNvPr id="248" name="Solution"/>
            <p:cNvSpPr txBox="1"/>
            <p:nvPr/>
          </p:nvSpPr>
          <p:spPr>
            <a:xfrm>
              <a:off x="495994" y="259297"/>
              <a:ext cx="6120012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lnSpc>
                  <a:spcPct val="80000"/>
                </a:lnSpc>
                <a:defRPr baseline="40000">
                  <a:solidFill>
                    <a:srgbClr val="0E0000"/>
                  </a:solidFill>
                  <a:latin typeface="SF Pro Text Bold"/>
                  <a:ea typeface="SF Pro Text Bold"/>
                  <a:cs typeface="SF Pro Text Bold"/>
                  <a:sym typeface="SF Pro Text Bold"/>
                </a:defRPr>
              </a:lvl1pPr>
            </a:lstStyle>
            <a:p>
              <a:pPr/>
              <a:r>
                <a:t>Solution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e Wagon   21.06.2018"/>
          <p:cNvSpPr txBox="1"/>
          <p:nvPr/>
        </p:nvSpPr>
        <p:spPr>
          <a:xfrm>
            <a:off x="1270000" y="1054100"/>
            <a:ext cx="3424238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aseline="83333" sz="2400">
                <a:solidFill>
                  <a:srgbClr val="0E0000"/>
                </a:solidFill>
                <a:latin typeface="SF Pro Text Regular"/>
                <a:ea typeface="SF Pro Text Regular"/>
                <a:cs typeface="SF Pro Text Regular"/>
                <a:sym typeface="SF Pro Text Regular"/>
              </a:defRPr>
            </a:pP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Le Wagon</a:t>
            </a:r>
            <a:r>
              <a:t>   21.06.2018</a:t>
            </a:r>
          </a:p>
        </p:txBody>
      </p:sp>
      <p:grpSp>
        <p:nvGrpSpPr>
          <p:cNvPr id="254" name="Group"/>
          <p:cNvGrpSpPr/>
          <p:nvPr/>
        </p:nvGrpSpPr>
        <p:grpSpPr>
          <a:xfrm>
            <a:off x="6817582" y="5924549"/>
            <a:ext cx="11002836" cy="1866901"/>
            <a:chOff x="-1282458" y="0"/>
            <a:chExt cx="11002834" cy="1866900"/>
          </a:xfrm>
        </p:grpSpPr>
        <p:sp>
          <p:nvSpPr>
            <p:cNvPr id="252" name="Any"/>
            <p:cNvSpPr txBox="1"/>
            <p:nvPr/>
          </p:nvSpPr>
          <p:spPr>
            <a:xfrm>
              <a:off x="-1282459" y="-1"/>
              <a:ext cx="2757425" cy="1866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1000">
                  <a:latin typeface="Circular Std"/>
                  <a:ea typeface="Circular Std"/>
                  <a:cs typeface="Circular Std"/>
                  <a:sym typeface="Circular Std"/>
                </a:defRPr>
              </a:lvl1pPr>
            </a:lstStyle>
            <a:p>
              <a:pPr/>
              <a:r>
                <a:t>Any</a:t>
              </a:r>
            </a:p>
          </p:txBody>
        </p:sp>
        <p:sp>
          <p:nvSpPr>
            <p:cNvPr id="253" name="questions?"/>
            <p:cNvSpPr txBox="1"/>
            <p:nvPr/>
          </p:nvSpPr>
          <p:spPr>
            <a:xfrm>
              <a:off x="1793231" y="-1"/>
              <a:ext cx="7927145" cy="1866901"/>
            </a:xfrm>
            <a:prstGeom prst="rect">
              <a:avLst/>
            </a:prstGeom>
            <a:solidFill>
              <a:srgbClr val="FD1015">
                <a:alpha val="8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11000">
                  <a:solidFill>
                    <a:srgbClr val="FD1015"/>
                  </a:solidFill>
                  <a:latin typeface="Circular Std"/>
                  <a:ea typeface="Circular Std"/>
                  <a:cs typeface="Circular Std"/>
                  <a:sym typeface="Circular Std"/>
                </a:defRPr>
              </a:lvl1pPr>
            </a:lstStyle>
            <a:p>
              <a:pPr/>
              <a:r>
                <a:t>questions?</a:t>
              </a:r>
            </a:p>
          </p:txBody>
        </p:sp>
      </p:grpSp>
      <p:pic>
        <p:nvPicPr>
          <p:cNvPr id="255" name="nest.pdf" descr="nes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nest.pdf" descr="nes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Projects week"/>
          <p:cNvSpPr txBox="1"/>
          <p:nvPr/>
        </p:nvSpPr>
        <p:spPr>
          <a:xfrm>
            <a:off x="7494714" y="4140958"/>
            <a:ext cx="9394572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10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Projects week</a:t>
            </a:r>
          </a:p>
        </p:txBody>
      </p:sp>
      <p:sp>
        <p:nvSpPr>
          <p:cNvPr id="145" name="Week 8 &amp; 9"/>
          <p:cNvSpPr txBox="1"/>
          <p:nvPr/>
        </p:nvSpPr>
        <p:spPr>
          <a:xfrm>
            <a:off x="9517955" y="6382508"/>
            <a:ext cx="534809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Week 8 &amp; 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ky@2x.png" descr="sky@2x.png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 flipH="1">
            <a:off x="6128103" y="2306368"/>
            <a:ext cx="29501394" cy="1006846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projects"/>
          <p:cNvSpPr txBox="1"/>
          <p:nvPr/>
        </p:nvSpPr>
        <p:spPr>
          <a:xfrm>
            <a:off x="1228724" y="3524250"/>
            <a:ext cx="4636117" cy="1485901"/>
          </a:xfrm>
          <a:prstGeom prst="rect">
            <a:avLst/>
          </a:prstGeom>
          <a:solidFill>
            <a:srgbClr val="FB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8600">
                <a:solidFill>
                  <a:srgbClr val="FD1015"/>
                </a:solidFill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projects</a:t>
            </a:r>
          </a:p>
        </p:txBody>
      </p:sp>
      <p:pic>
        <p:nvPicPr>
          <p:cNvPr id="149" name="Screenshot 2019-02-08 at 11.57.02.png" descr="Screenshot 2019-02-08 at 11.57.02.png"/>
          <p:cNvPicPr>
            <a:picLocks noChangeAspect="1"/>
          </p:cNvPicPr>
          <p:nvPr/>
        </p:nvPicPr>
        <p:blipFill>
          <a:blip r:embed="rId3">
            <a:extLst/>
          </a:blip>
          <a:srcRect l="0" t="328" r="0" b="328"/>
          <a:stretch>
            <a:fillRect/>
          </a:stretch>
        </p:blipFill>
        <p:spPr>
          <a:xfrm>
            <a:off x="11201651" y="815259"/>
            <a:ext cx="22767585" cy="1444484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How do"/>
          <p:cNvSpPr txBox="1"/>
          <p:nvPr/>
        </p:nvSpPr>
        <p:spPr>
          <a:xfrm>
            <a:off x="1270838" y="2203450"/>
            <a:ext cx="4085540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86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How do</a:t>
            </a:r>
          </a:p>
        </p:txBody>
      </p:sp>
      <p:sp>
        <p:nvSpPr>
          <p:cNvPr id="151" name="- Teams of 3 or 4"/>
          <p:cNvSpPr txBox="1"/>
          <p:nvPr/>
        </p:nvSpPr>
        <p:spPr>
          <a:xfrm>
            <a:off x="1270838" y="5500718"/>
            <a:ext cx="7786589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aseline="35714" sz="5600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Teams of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3 or 4</a:t>
            </a:r>
          </a:p>
        </p:txBody>
      </p:sp>
      <p:pic>
        <p:nvPicPr>
          <p:cNvPr id="152" name="nest.pdf" descr="ne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- 41 students"/>
          <p:cNvSpPr txBox="1"/>
          <p:nvPr/>
        </p:nvSpPr>
        <p:spPr>
          <a:xfrm>
            <a:off x="1270838" y="6931312"/>
            <a:ext cx="8021179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aseline="35714" sz="5600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41</a:t>
            </a:r>
            <a:r>
              <a:t> students</a:t>
            </a:r>
          </a:p>
        </p:txBody>
      </p:sp>
      <p:sp>
        <p:nvSpPr>
          <p:cNvPr id="154" name="- 11 to 13 projects"/>
          <p:cNvSpPr txBox="1"/>
          <p:nvPr/>
        </p:nvSpPr>
        <p:spPr>
          <a:xfrm>
            <a:off x="1270838" y="8361906"/>
            <a:ext cx="8021179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aseline="35714" sz="5600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11</a:t>
            </a:r>
            <a:r>
              <a:t>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to</a:t>
            </a:r>
            <a:r>
              <a:t>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13</a:t>
            </a:r>
            <a:r>
              <a:t> projects</a:t>
            </a:r>
          </a:p>
        </p:txBody>
      </p:sp>
      <p:sp>
        <p:nvSpPr>
          <p:cNvPr id="155" name="- One goal: LEARN"/>
          <p:cNvSpPr txBox="1"/>
          <p:nvPr/>
        </p:nvSpPr>
        <p:spPr>
          <a:xfrm>
            <a:off x="1270838" y="9792501"/>
            <a:ext cx="8021179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aseline="35714" sz="5600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One goal: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LEARN</a:t>
            </a:r>
          </a:p>
        </p:txBody>
      </p:sp>
      <p:sp>
        <p:nvSpPr>
          <p:cNvPr id="156" name="work?"/>
          <p:cNvSpPr txBox="1"/>
          <p:nvPr/>
        </p:nvSpPr>
        <p:spPr>
          <a:xfrm>
            <a:off x="6021300" y="3524250"/>
            <a:ext cx="3334106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86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work?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itch"/>
          <p:cNvSpPr txBox="1"/>
          <p:nvPr/>
        </p:nvSpPr>
        <p:spPr>
          <a:xfrm>
            <a:off x="1270838" y="3524250"/>
            <a:ext cx="3391122" cy="1485901"/>
          </a:xfrm>
          <a:prstGeom prst="rect">
            <a:avLst/>
          </a:prstGeom>
          <a:solidFill>
            <a:srgbClr val="FB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8600">
                <a:solidFill>
                  <a:srgbClr val="FD1015"/>
                </a:solidFill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pitch</a:t>
            </a:r>
          </a:p>
        </p:txBody>
      </p:sp>
      <p:pic>
        <p:nvPicPr>
          <p:cNvPr id="159" name="1_not_started_session.png" descr="1_not_started_session.png"/>
          <p:cNvPicPr>
            <a:picLocks noChangeAspect="1"/>
          </p:cNvPicPr>
          <p:nvPr/>
        </p:nvPicPr>
        <p:blipFill>
          <a:blip r:embed="rId2">
            <a:extLst/>
          </a:blip>
          <a:srcRect l="0" t="436" r="0" b="436"/>
          <a:stretch>
            <a:fillRect/>
          </a:stretch>
        </p:blipFill>
        <p:spPr>
          <a:xfrm>
            <a:off x="9931651" y="815259"/>
            <a:ext cx="22767585" cy="1444484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FAQ for"/>
          <p:cNvSpPr txBox="1"/>
          <p:nvPr/>
        </p:nvSpPr>
        <p:spPr>
          <a:xfrm>
            <a:off x="1270838" y="2203450"/>
            <a:ext cx="4054958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86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FAQ for</a:t>
            </a:r>
          </a:p>
        </p:txBody>
      </p:sp>
      <p:sp>
        <p:nvSpPr>
          <p:cNvPr id="161" name="- Everyone with laptops"/>
          <p:cNvSpPr txBox="1"/>
          <p:nvPr/>
        </p:nvSpPr>
        <p:spPr>
          <a:xfrm>
            <a:off x="1270838" y="5835015"/>
            <a:ext cx="917914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defRPr baseline="35714" sz="5600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lvl1pPr>
          </a:lstStyle>
          <a:p>
            <a:pPr/>
            <a:r>
              <a:t>- Everyone with laptops</a:t>
            </a:r>
          </a:p>
        </p:txBody>
      </p:sp>
      <p:pic>
        <p:nvPicPr>
          <p:cNvPr id="162" name="nest.pdf" descr="nes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- 3 min pitches"/>
          <p:cNvSpPr txBox="1"/>
          <p:nvPr/>
        </p:nvSpPr>
        <p:spPr>
          <a:xfrm>
            <a:off x="1270838" y="7265609"/>
            <a:ext cx="8021179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aseline="35714" sz="5600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3 min</a:t>
            </a:r>
            <a:r>
              <a:t> pitches</a:t>
            </a:r>
          </a:p>
        </p:txBody>
      </p:sp>
      <p:sp>
        <p:nvSpPr>
          <p:cNvPr id="164" name="day."/>
          <p:cNvSpPr txBox="1"/>
          <p:nvPr/>
        </p:nvSpPr>
        <p:spPr>
          <a:xfrm>
            <a:off x="4805715" y="3524250"/>
            <a:ext cx="2260474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86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day.</a:t>
            </a:r>
          </a:p>
        </p:txBody>
      </p:sp>
      <p:sp>
        <p:nvSpPr>
          <p:cNvPr id="165" name="- 3 slides (target, pain, solution)"/>
          <p:cNvSpPr txBox="1"/>
          <p:nvPr/>
        </p:nvSpPr>
        <p:spPr>
          <a:xfrm>
            <a:off x="1270838" y="8696203"/>
            <a:ext cx="8021179" cy="220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aseline="35714" sz="5600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3 slides</a:t>
            </a:r>
            <a:r>
              <a:t> (target, pain, solution)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itches."/>
          <p:cNvSpPr txBox="1"/>
          <p:nvPr/>
        </p:nvSpPr>
        <p:spPr>
          <a:xfrm>
            <a:off x="1270838" y="3524250"/>
            <a:ext cx="4541032" cy="1485901"/>
          </a:xfrm>
          <a:prstGeom prst="rect">
            <a:avLst/>
          </a:prstGeom>
          <a:solidFill>
            <a:srgbClr val="FB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8600">
                <a:solidFill>
                  <a:srgbClr val="FD1015"/>
                </a:solidFill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pitches.</a:t>
            </a:r>
          </a:p>
        </p:txBody>
      </p:sp>
      <p:pic>
        <p:nvPicPr>
          <p:cNvPr id="168" name="7_wishlist.png" descr="7_wishlist.png"/>
          <p:cNvPicPr>
            <a:picLocks noChangeAspect="1"/>
          </p:cNvPicPr>
          <p:nvPr/>
        </p:nvPicPr>
        <p:blipFill>
          <a:blip r:embed="rId2">
            <a:extLst/>
          </a:blip>
          <a:srcRect l="0" t="436" r="0" b="436"/>
          <a:stretch>
            <a:fillRect/>
          </a:stretch>
        </p:blipFill>
        <p:spPr>
          <a:xfrm>
            <a:off x="9931651" y="815259"/>
            <a:ext cx="22767585" cy="1444484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After all"/>
          <p:cNvSpPr txBox="1"/>
          <p:nvPr/>
        </p:nvSpPr>
        <p:spPr>
          <a:xfrm>
            <a:off x="1270838" y="2203450"/>
            <a:ext cx="4284320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86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After all</a:t>
            </a:r>
          </a:p>
        </p:txBody>
      </p:sp>
      <p:sp>
        <p:nvSpPr>
          <p:cNvPr id="170" name="- 15 min to discuss"/>
          <p:cNvSpPr txBox="1"/>
          <p:nvPr/>
        </p:nvSpPr>
        <p:spPr>
          <a:xfrm>
            <a:off x="1270838" y="6343015"/>
            <a:ext cx="917914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aseline="35714" sz="5600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- 15 min to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discuss</a:t>
            </a:r>
          </a:p>
        </p:txBody>
      </p:sp>
      <p:pic>
        <p:nvPicPr>
          <p:cNvPr id="171" name="nest.pdf" descr="nes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- Make you wishlist"/>
          <p:cNvSpPr txBox="1"/>
          <p:nvPr/>
        </p:nvSpPr>
        <p:spPr>
          <a:xfrm>
            <a:off x="1270838" y="7646609"/>
            <a:ext cx="917914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baseline="35714" sz="5600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Make you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wishlist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nest.pdf" descr="nes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What’s a good project?"/>
          <p:cNvSpPr txBox="1"/>
          <p:nvPr/>
        </p:nvSpPr>
        <p:spPr>
          <a:xfrm>
            <a:off x="4547742" y="4140958"/>
            <a:ext cx="15288515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10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What’s a good project?</a:t>
            </a:r>
          </a:p>
        </p:txBody>
      </p:sp>
      <p:sp>
        <p:nvSpPr>
          <p:cNvPr id="177" name="Make the most of week 8 &amp; 9"/>
          <p:cNvSpPr txBox="1"/>
          <p:nvPr/>
        </p:nvSpPr>
        <p:spPr>
          <a:xfrm>
            <a:off x="7534231" y="6810226"/>
            <a:ext cx="931553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the most of week 8 &amp; 9 </a:t>
            </a:r>
          </a:p>
        </p:txBody>
      </p:sp>
      <p:sp>
        <p:nvSpPr>
          <p:cNvPr id="178" name="How to choose the right product to work on!"/>
          <p:cNvSpPr txBox="1"/>
          <p:nvPr/>
        </p:nvSpPr>
        <p:spPr>
          <a:xfrm>
            <a:off x="5398486" y="7997973"/>
            <a:ext cx="1358702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to choose the right product to work 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CF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ounded Rectangle"/>
          <p:cNvSpPr/>
          <p:nvPr/>
        </p:nvSpPr>
        <p:spPr>
          <a:xfrm>
            <a:off x="1299905" y="3828752"/>
            <a:ext cx="21576894" cy="7608922"/>
          </a:xfrm>
          <a:prstGeom prst="roundRect">
            <a:avLst>
              <a:gd name="adj" fmla="val 255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1" name="good"/>
          <p:cNvSpPr txBox="1"/>
          <p:nvPr/>
        </p:nvSpPr>
        <p:spPr>
          <a:xfrm>
            <a:off x="12706805" y="1905000"/>
            <a:ext cx="3165549" cy="1485901"/>
          </a:xfrm>
          <a:prstGeom prst="rect">
            <a:avLst/>
          </a:prstGeom>
          <a:solidFill>
            <a:srgbClr val="FD1015">
              <a:alpha val="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8600">
                <a:solidFill>
                  <a:srgbClr val="FD1015"/>
                </a:solidFill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good</a:t>
            </a:r>
          </a:p>
        </p:txBody>
      </p:sp>
      <p:sp>
        <p:nvSpPr>
          <p:cNvPr id="182" name="What makes a project"/>
          <p:cNvSpPr txBox="1"/>
          <p:nvPr/>
        </p:nvSpPr>
        <p:spPr>
          <a:xfrm>
            <a:off x="1270838" y="1905000"/>
            <a:ext cx="11599876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86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What makes a project </a:t>
            </a:r>
          </a:p>
        </p:txBody>
      </p:sp>
      <p:sp>
        <p:nvSpPr>
          <p:cNvPr id="183" name="Le Wagon   21.06.2018"/>
          <p:cNvSpPr txBox="1"/>
          <p:nvPr/>
        </p:nvSpPr>
        <p:spPr>
          <a:xfrm>
            <a:off x="1270000" y="1054100"/>
            <a:ext cx="3424238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aseline="83333" sz="2400">
                <a:solidFill>
                  <a:srgbClr val="0E0000"/>
                </a:solidFill>
                <a:latin typeface="SF Pro Text Regular"/>
                <a:ea typeface="SF Pro Text Regular"/>
                <a:cs typeface="SF Pro Text Regular"/>
                <a:sym typeface="SF Pro Text Regular"/>
              </a:defRPr>
            </a:pP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Le Wagon</a:t>
            </a:r>
            <a:r>
              <a:t>   21.06.2018</a:t>
            </a:r>
          </a:p>
        </p:txBody>
      </p:sp>
      <p:grpSp>
        <p:nvGrpSpPr>
          <p:cNvPr id="187" name="Group"/>
          <p:cNvGrpSpPr/>
          <p:nvPr/>
        </p:nvGrpSpPr>
        <p:grpSpPr>
          <a:xfrm>
            <a:off x="2371284" y="5041304"/>
            <a:ext cx="8948032" cy="2082196"/>
            <a:chOff x="0" y="107949"/>
            <a:chExt cx="8948031" cy="2082195"/>
          </a:xfrm>
        </p:grpSpPr>
        <p:sp>
          <p:nvSpPr>
            <p:cNvPr id="184" name="Avoid marketplaces ⛔️"/>
            <p:cNvSpPr txBox="1"/>
            <p:nvPr/>
          </p:nvSpPr>
          <p:spPr>
            <a:xfrm>
              <a:off x="560697" y="107949"/>
              <a:ext cx="8387335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baseline="16666" sz="6000">
                  <a:solidFill>
                    <a:srgbClr val="0E0000"/>
                  </a:solidFill>
                  <a:latin typeface="Circular Std"/>
                  <a:ea typeface="Circular Std"/>
                  <a:cs typeface="Circular Std"/>
                  <a:sym typeface="Circular Std"/>
                </a:defRPr>
              </a:pPr>
              <a:r>
                <a:rPr b="1"/>
                <a:t>Avoid marketplaces ⛔️</a:t>
              </a:r>
              <a:r>
                <a:t> </a:t>
              </a:r>
            </a:p>
          </p:txBody>
        </p:sp>
        <p:sp>
          <p:nvSpPr>
            <p:cNvPr id="185" name="Airbnb week 7 / Boring"/>
            <p:cNvSpPr txBox="1"/>
            <p:nvPr/>
          </p:nvSpPr>
          <p:spPr>
            <a:xfrm>
              <a:off x="553287" y="1182273"/>
              <a:ext cx="6503059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Airbnb week 7 / Boring</a:t>
              </a:r>
            </a:p>
          </p:txBody>
        </p:sp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5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820" y="9483019"/>
            <a:ext cx="8584761" cy="3352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Group"/>
          <p:cNvGrpSpPr/>
          <p:nvPr/>
        </p:nvGrpSpPr>
        <p:grpSpPr>
          <a:xfrm>
            <a:off x="2371284" y="7860704"/>
            <a:ext cx="8605894" cy="2082196"/>
            <a:chOff x="0" y="107949"/>
            <a:chExt cx="8605893" cy="2082195"/>
          </a:xfrm>
        </p:grpSpPr>
        <p:sp>
          <p:nvSpPr>
            <p:cNvPr id="189" name="Creativity possible 🤩"/>
            <p:cNvSpPr txBox="1"/>
            <p:nvPr/>
          </p:nvSpPr>
          <p:spPr>
            <a:xfrm>
              <a:off x="560697" y="107949"/>
              <a:ext cx="8045197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baseline="16666" sz="6000">
                  <a:solidFill>
                    <a:srgbClr val="0E0000"/>
                  </a:solidFill>
                  <a:latin typeface="Circular Std"/>
                  <a:ea typeface="Circular Std"/>
                  <a:cs typeface="Circular Std"/>
                  <a:sym typeface="Circular Std"/>
                </a:defRPr>
              </a:pPr>
              <a:r>
                <a:rPr b="1"/>
                <a:t>Creativity possible 🤩</a:t>
              </a:r>
              <a:r>
                <a:t> </a:t>
              </a:r>
            </a:p>
          </p:txBody>
        </p:sp>
        <p:sp>
          <p:nvSpPr>
            <p:cNvPr id="190" name="Admin == Boring frontend"/>
            <p:cNvSpPr txBox="1"/>
            <p:nvPr/>
          </p:nvSpPr>
          <p:spPr>
            <a:xfrm>
              <a:off x="553287" y="1182273"/>
              <a:ext cx="7350759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Admin == Boring frontend</a:t>
              </a:r>
            </a:p>
          </p:txBody>
        </p:sp>
        <p:pic>
          <p:nvPicPr>
            <p:cNvPr id="1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5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6" name="Group"/>
          <p:cNvGrpSpPr/>
          <p:nvPr/>
        </p:nvGrpSpPr>
        <p:grpSpPr>
          <a:xfrm>
            <a:off x="12429684" y="5041304"/>
            <a:ext cx="8766676" cy="2082196"/>
            <a:chOff x="0" y="107949"/>
            <a:chExt cx="8766675" cy="2082195"/>
          </a:xfrm>
        </p:grpSpPr>
        <p:sp>
          <p:nvSpPr>
            <p:cNvPr id="193" name="Challenging feature 💪"/>
            <p:cNvSpPr txBox="1"/>
            <p:nvPr/>
          </p:nvSpPr>
          <p:spPr>
            <a:xfrm>
              <a:off x="560697" y="107949"/>
              <a:ext cx="8205979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b="1" baseline="16666" sz="6000">
                  <a:solidFill>
                    <a:srgbClr val="0E0000"/>
                  </a:solidFill>
                  <a:latin typeface="Circular Std"/>
                  <a:ea typeface="Circular Std"/>
                  <a:cs typeface="Circular Std"/>
                  <a:sym typeface="Circular Std"/>
                </a:defRPr>
              </a:lvl1pPr>
            </a:lstStyle>
            <a:p>
              <a:pPr>
                <a:defRPr b="0"/>
              </a:pPr>
              <a:r>
                <a:rPr b="1"/>
                <a:t>Challenging feature 💪</a:t>
              </a:r>
            </a:p>
          </p:txBody>
        </p:sp>
        <p:sp>
          <p:nvSpPr>
            <p:cNvPr id="194" name="Live interaction, video, etc."/>
            <p:cNvSpPr txBox="1"/>
            <p:nvPr/>
          </p:nvSpPr>
          <p:spPr>
            <a:xfrm>
              <a:off x="553287" y="1182273"/>
              <a:ext cx="763260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Live interaction, video, etc.</a:t>
              </a:r>
            </a:p>
          </p:txBody>
        </p:sp>
        <p:pic>
          <p:nvPicPr>
            <p:cNvPr id="19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5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0" name="Group"/>
          <p:cNvGrpSpPr/>
          <p:nvPr/>
        </p:nvGrpSpPr>
        <p:grpSpPr>
          <a:xfrm>
            <a:off x="12429684" y="7860703"/>
            <a:ext cx="8963272" cy="2082196"/>
            <a:chOff x="0" y="107949"/>
            <a:chExt cx="8963271" cy="2082195"/>
          </a:xfrm>
        </p:grpSpPr>
        <p:sp>
          <p:nvSpPr>
            <p:cNvPr id="197" name="Simple user journey 👩💻"/>
            <p:cNvSpPr txBox="1"/>
            <p:nvPr/>
          </p:nvSpPr>
          <p:spPr>
            <a:xfrm>
              <a:off x="560697" y="107949"/>
              <a:ext cx="8402575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baseline="16666" sz="6000">
                  <a:solidFill>
                    <a:srgbClr val="0E0000"/>
                  </a:solidFill>
                  <a:latin typeface="Circular Std"/>
                  <a:ea typeface="Circular Std"/>
                  <a:cs typeface="Circular Std"/>
                  <a:sym typeface="Circular Std"/>
                </a:defRPr>
              </a:pPr>
              <a:r>
                <a:rPr b="1"/>
                <a:t>Simple user journey 👩‍💻</a:t>
              </a:r>
              <a:r>
                <a:t> </a:t>
              </a:r>
            </a:p>
          </p:txBody>
        </p:sp>
        <p:sp>
          <p:nvSpPr>
            <p:cNvPr id="198" name="Few pages"/>
            <p:cNvSpPr txBox="1"/>
            <p:nvPr/>
          </p:nvSpPr>
          <p:spPr>
            <a:xfrm>
              <a:off x="553287" y="1182273"/>
              <a:ext cx="3220468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Few pages</a:t>
              </a:r>
            </a:p>
          </p:txBody>
        </p:sp>
        <p:pic>
          <p:nvPicPr>
            <p:cNvPr id="19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5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nest.pdf" descr="nes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What’s a good pitch?"/>
          <p:cNvSpPr txBox="1"/>
          <p:nvPr/>
        </p:nvSpPr>
        <p:spPr>
          <a:xfrm>
            <a:off x="5244147" y="4140958"/>
            <a:ext cx="13895706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10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What’s a good pitch?</a:t>
            </a:r>
          </a:p>
        </p:txBody>
      </p:sp>
      <p:sp>
        <p:nvSpPr>
          <p:cNvPr id="205" name="Make your pitch stand out!"/>
          <p:cNvSpPr txBox="1"/>
          <p:nvPr/>
        </p:nvSpPr>
        <p:spPr>
          <a:xfrm>
            <a:off x="6176763" y="6677306"/>
            <a:ext cx="1203047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your pitch stand out!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CF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ounded Rectangle"/>
          <p:cNvSpPr/>
          <p:nvPr/>
        </p:nvSpPr>
        <p:spPr>
          <a:xfrm>
            <a:off x="1299905" y="3828752"/>
            <a:ext cx="21576894" cy="7608922"/>
          </a:xfrm>
          <a:prstGeom prst="roundRect">
            <a:avLst>
              <a:gd name="adj" fmla="val 255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8" name="good"/>
          <p:cNvSpPr txBox="1"/>
          <p:nvPr/>
        </p:nvSpPr>
        <p:spPr>
          <a:xfrm>
            <a:off x="11696069" y="1905000"/>
            <a:ext cx="3165549" cy="1485901"/>
          </a:xfrm>
          <a:prstGeom prst="rect">
            <a:avLst/>
          </a:prstGeom>
          <a:solidFill>
            <a:srgbClr val="FD1015">
              <a:alpha val="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8600">
                <a:solidFill>
                  <a:srgbClr val="FD1015"/>
                </a:solidFill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good</a:t>
            </a:r>
          </a:p>
        </p:txBody>
      </p:sp>
      <p:sp>
        <p:nvSpPr>
          <p:cNvPr id="209" name="What makes a pitch"/>
          <p:cNvSpPr txBox="1"/>
          <p:nvPr/>
        </p:nvSpPr>
        <p:spPr>
          <a:xfrm>
            <a:off x="1270838" y="1905000"/>
            <a:ext cx="10553548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8600">
                <a:latin typeface="Circular Std"/>
                <a:ea typeface="Circular Std"/>
                <a:cs typeface="Circular Std"/>
                <a:sym typeface="Circular Std"/>
              </a:defRPr>
            </a:lvl1pPr>
          </a:lstStyle>
          <a:p>
            <a:pPr/>
            <a:r>
              <a:t>What makes a pitch </a:t>
            </a:r>
          </a:p>
        </p:txBody>
      </p:sp>
      <p:sp>
        <p:nvSpPr>
          <p:cNvPr id="210" name="Le Wagon   21.06.2018"/>
          <p:cNvSpPr txBox="1"/>
          <p:nvPr/>
        </p:nvSpPr>
        <p:spPr>
          <a:xfrm>
            <a:off x="1270000" y="1054100"/>
            <a:ext cx="3424238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aseline="83333" sz="2400">
                <a:solidFill>
                  <a:srgbClr val="0E0000"/>
                </a:solidFill>
                <a:latin typeface="SF Pro Text Regular"/>
                <a:ea typeface="SF Pro Text Regular"/>
                <a:cs typeface="SF Pro Text Regular"/>
                <a:sym typeface="SF Pro Text Regular"/>
              </a:defRPr>
            </a:pP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Le Wagon</a:t>
            </a:r>
            <a:r>
              <a:t>   21.06.2018</a:t>
            </a:r>
          </a:p>
        </p:txBody>
      </p:sp>
      <p:grpSp>
        <p:nvGrpSpPr>
          <p:cNvPr id="214" name="Group"/>
          <p:cNvGrpSpPr/>
          <p:nvPr/>
        </p:nvGrpSpPr>
        <p:grpSpPr>
          <a:xfrm>
            <a:off x="2371284" y="5041304"/>
            <a:ext cx="6914649" cy="2082196"/>
            <a:chOff x="0" y="107949"/>
            <a:chExt cx="6914648" cy="2082195"/>
          </a:xfrm>
        </p:grpSpPr>
        <p:sp>
          <p:nvSpPr>
            <p:cNvPr id="211" name="Obvious pain 🤕"/>
            <p:cNvSpPr txBox="1"/>
            <p:nvPr/>
          </p:nvSpPr>
          <p:spPr>
            <a:xfrm>
              <a:off x="560697" y="107949"/>
              <a:ext cx="5793487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b="1" baseline="16666" sz="6000">
                  <a:solidFill>
                    <a:srgbClr val="0E0000"/>
                  </a:solidFill>
                  <a:latin typeface="Circular Std"/>
                  <a:ea typeface="Circular Std"/>
                  <a:cs typeface="Circular Std"/>
                  <a:sym typeface="Circular Std"/>
                </a:defRPr>
              </a:lvl1pPr>
            </a:lstStyle>
            <a:p>
              <a:pPr>
                <a:defRPr b="0"/>
              </a:pPr>
              <a:r>
                <a:rPr b="1"/>
                <a:t>Obvious pain 🤕</a:t>
              </a:r>
            </a:p>
          </p:txBody>
        </p:sp>
        <p:sp>
          <p:nvSpPr>
            <p:cNvPr id="212" name="Makes a clear product"/>
            <p:cNvSpPr txBox="1"/>
            <p:nvPr/>
          </p:nvSpPr>
          <p:spPr>
            <a:xfrm>
              <a:off x="553287" y="1182273"/>
              <a:ext cx="6361362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Makes a clear product</a:t>
              </a:r>
            </a:p>
          </p:txBody>
        </p:sp>
        <p:pic>
          <p:nvPicPr>
            <p:cNvPr id="21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5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820" y="9483019"/>
            <a:ext cx="8584761" cy="3352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" name="Group"/>
          <p:cNvGrpSpPr/>
          <p:nvPr/>
        </p:nvGrpSpPr>
        <p:grpSpPr>
          <a:xfrm>
            <a:off x="2371284" y="7860704"/>
            <a:ext cx="7092003" cy="2082196"/>
            <a:chOff x="0" y="107949"/>
            <a:chExt cx="7092001" cy="2082195"/>
          </a:xfrm>
        </p:grpSpPr>
        <p:sp>
          <p:nvSpPr>
            <p:cNvPr id="216" name="Be passionate 🤩"/>
            <p:cNvSpPr txBox="1"/>
            <p:nvPr/>
          </p:nvSpPr>
          <p:spPr>
            <a:xfrm>
              <a:off x="560697" y="107949"/>
              <a:ext cx="6190489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baseline="16666" sz="6000">
                  <a:solidFill>
                    <a:srgbClr val="0E0000"/>
                  </a:solidFill>
                  <a:latin typeface="Circular Std"/>
                  <a:ea typeface="Circular Std"/>
                  <a:cs typeface="Circular Std"/>
                  <a:sym typeface="Circular Std"/>
                </a:defRPr>
              </a:pPr>
              <a:r>
                <a:rPr b="1"/>
                <a:t>Be passionate 🤩</a:t>
              </a:r>
              <a:r>
                <a:t> </a:t>
              </a:r>
            </a:p>
          </p:txBody>
        </p:sp>
        <p:sp>
          <p:nvSpPr>
            <p:cNvPr id="217" name="People will believe you"/>
            <p:cNvSpPr txBox="1"/>
            <p:nvPr/>
          </p:nvSpPr>
          <p:spPr>
            <a:xfrm>
              <a:off x="553287" y="1182273"/>
              <a:ext cx="653871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People will believe you</a:t>
              </a:r>
            </a:p>
          </p:txBody>
        </p:sp>
        <p:pic>
          <p:nvPicPr>
            <p:cNvPr id="21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5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3" name="Group"/>
          <p:cNvGrpSpPr/>
          <p:nvPr/>
        </p:nvGrpSpPr>
        <p:grpSpPr>
          <a:xfrm>
            <a:off x="12429684" y="5041304"/>
            <a:ext cx="7690726" cy="2082196"/>
            <a:chOff x="0" y="107949"/>
            <a:chExt cx="7690725" cy="2082195"/>
          </a:xfrm>
        </p:grpSpPr>
        <p:sp>
          <p:nvSpPr>
            <p:cNvPr id="220" name="Short slides 🤯"/>
            <p:cNvSpPr txBox="1"/>
            <p:nvPr/>
          </p:nvSpPr>
          <p:spPr>
            <a:xfrm>
              <a:off x="560697" y="107949"/>
              <a:ext cx="5276851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b="1" baseline="16666" sz="6000">
                  <a:solidFill>
                    <a:srgbClr val="0E0000"/>
                  </a:solidFill>
                  <a:latin typeface="Circular Std"/>
                  <a:ea typeface="Circular Std"/>
                  <a:cs typeface="Circular Std"/>
                  <a:sym typeface="Circular Std"/>
                </a:defRPr>
              </a:lvl1pPr>
            </a:lstStyle>
            <a:p>
              <a:pPr>
                <a:defRPr b="0"/>
              </a:pPr>
              <a:r>
                <a:rPr b="1"/>
                <a:t>Short slides 🤯</a:t>
              </a:r>
            </a:p>
          </p:txBody>
        </p:sp>
        <p:sp>
          <p:nvSpPr>
            <p:cNvPr id="221" name="Say it rather than write it!"/>
            <p:cNvSpPr txBox="1"/>
            <p:nvPr/>
          </p:nvSpPr>
          <p:spPr>
            <a:xfrm>
              <a:off x="553287" y="1182273"/>
              <a:ext cx="7137439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Say it rather than write it!</a:t>
              </a:r>
            </a:p>
          </p:txBody>
        </p:sp>
        <p:pic>
          <p:nvPicPr>
            <p:cNvPr id="22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5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7" name="Group"/>
          <p:cNvGrpSpPr/>
          <p:nvPr/>
        </p:nvGrpSpPr>
        <p:grpSpPr>
          <a:xfrm>
            <a:off x="12429684" y="7860703"/>
            <a:ext cx="6632186" cy="2699925"/>
            <a:chOff x="0" y="107949"/>
            <a:chExt cx="6632185" cy="2699923"/>
          </a:xfrm>
        </p:grpSpPr>
        <p:sp>
          <p:nvSpPr>
            <p:cNvPr id="224" name="Core vision 🔭"/>
            <p:cNvSpPr txBox="1"/>
            <p:nvPr/>
          </p:nvSpPr>
          <p:spPr>
            <a:xfrm>
              <a:off x="560697" y="107949"/>
              <a:ext cx="5323333" cy="1231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baseline="16666" sz="6000">
                  <a:solidFill>
                    <a:srgbClr val="0E0000"/>
                  </a:solidFill>
                  <a:latin typeface="Circular Std"/>
                  <a:ea typeface="Circular Std"/>
                  <a:cs typeface="Circular Std"/>
                  <a:sym typeface="Circular Std"/>
                </a:defRPr>
              </a:pPr>
              <a:r>
                <a:rPr b="1"/>
                <a:t>Core vision 🔭</a:t>
              </a:r>
              <a:r>
                <a:t> </a:t>
              </a:r>
            </a:p>
          </p:txBody>
        </p:sp>
        <p:sp>
          <p:nvSpPr>
            <p:cNvPr id="225" name="Explain clearly what…"/>
            <p:cNvSpPr txBox="1"/>
            <p:nvPr/>
          </p:nvSpPr>
          <p:spPr>
            <a:xfrm>
              <a:off x="553287" y="1182273"/>
              <a:ext cx="6078899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Explain clearly what </a:t>
              </a:r>
            </a:p>
            <a:p>
              <a: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 want to build</a:t>
              </a:r>
            </a:p>
          </p:txBody>
        </p:sp>
        <p:pic>
          <p:nvPicPr>
            <p:cNvPr id="22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45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